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66" r:id="rId16"/>
    <p:sldId id="270" r:id="rId17"/>
    <p:sldId id="52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7"/>
  </p:normalViewPr>
  <p:slideViewPr>
    <p:cSldViewPr>
      <p:cViewPr varScale="1">
        <p:scale>
          <a:sx n="48" d="100"/>
          <a:sy n="48" d="100"/>
        </p:scale>
        <p:origin x="106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F101A-F404-034D-B9FE-0D2B11D078BB}" type="datetimeFigureOut">
              <a:rPr lang="en-US" smtClean="0"/>
              <a:t>5/1/2023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2D08C-641C-5A40-8140-4CE92220B540}" type="slidenum">
              <a:rPr lang="en-US" smtClean="0"/>
              <a:t>‹#›</a:t>
            </a:fld>
            <a:endParaRPr lang="en-US"/>
          </a:p>
        </p:txBody>
      </p:sp>
    </p:spTree>
    <p:extLst>
      <p:ext uri="{BB962C8B-B14F-4D97-AF65-F5344CB8AC3E}">
        <p14:creationId xmlns:p14="http://schemas.microsoft.com/office/powerpoint/2010/main" val="377528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2D08C-641C-5A40-8140-4CE92220B540}" type="slidenum">
              <a:rPr lang="en-US" smtClean="0"/>
              <a:t>11</a:t>
            </a:fld>
            <a:endParaRPr lang="en-US"/>
          </a:p>
        </p:txBody>
      </p:sp>
    </p:spTree>
    <p:extLst>
      <p:ext uri="{BB962C8B-B14F-4D97-AF65-F5344CB8AC3E}">
        <p14:creationId xmlns:p14="http://schemas.microsoft.com/office/powerpoint/2010/main" val="5876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b="1" dirty="0">
                <a:latin typeface="Arial" charset="0"/>
                <a:ea typeface="ＭＳ Ｐゴシック" charset="0"/>
                <a:cs typeface="ＭＳ Ｐゴシック" charset="0"/>
              </a:rPr>
              <a:t>ديناميات الكنيسة (القرص المدمج </a:t>
            </a:r>
            <a:r>
              <a:rPr lang="en-US" b="1" dirty="0">
                <a:latin typeface="Arial" charset="0"/>
                <a:ea typeface="ＭＳ Ｐゴシック" charset="0"/>
                <a:cs typeface="ＭＳ Ｐゴシック" charset="0"/>
              </a:rPr>
              <a:t>CD</a:t>
            </a:r>
            <a:r>
              <a:rPr lang="ar-JO" b="1" dirty="0">
                <a:latin typeface="Arial" charset="0"/>
                <a:ea typeface="ＭＳ Ｐゴシック" charset="0"/>
                <a:cs typeface="ＭＳ Ｐゴシック" charset="0"/>
              </a:rPr>
              <a:t>)</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6BCD8-2819-4E7E-864C-DA3204B0DF9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29814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679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67015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370670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409070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390153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33950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1352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515189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270894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31030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74015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192291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29360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906259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6BCD8-2819-4E7E-864C-DA3204B0DF9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97708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6BCD8-2819-4E7E-864C-DA3204B0DF9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391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6BCD8-2819-4E7E-864C-DA3204B0DF94}"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91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96BCD8-2819-4E7E-864C-DA3204B0DF94}"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68440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BCD8-2819-4E7E-864C-DA3204B0DF94}"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6874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4659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70116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6BCD8-2819-4E7E-864C-DA3204B0DF94}" type="datetimeFigureOut">
              <a:rPr lang="en-US" smtClean="0"/>
              <a:t>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7566-4075-40D4-9C00-76D6C8DF6784}" type="slidenum">
              <a:rPr lang="en-US" smtClean="0"/>
              <a:t>‹#›</a:t>
            </a:fld>
            <a:endParaRPr lang="en-US"/>
          </a:p>
        </p:txBody>
      </p:sp>
    </p:spTree>
    <p:extLst>
      <p:ext uri="{BB962C8B-B14F-4D97-AF65-F5344CB8AC3E}">
        <p14:creationId xmlns:p14="http://schemas.microsoft.com/office/powerpoint/2010/main" val="206426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35903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hyperlink" Target="https://biblestudydownloads.org/resource/%d8%af%d9%8a%d9%86%d8%a7%d9%85%d9%8a%d8%a7%d8%aa-%d8%a7%d9%84%d9%83%d9%86%d9%8a%d8%b3%d8%a9/"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99771"/>
          </a:xfrm>
          <a:solidFill>
            <a:schemeClr val="accent2">
              <a:lumMod val="50000"/>
            </a:schemeClr>
          </a:solidFill>
        </p:spPr>
        <p:txBody>
          <a:bodyPr>
            <a:no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إدارة النزاع </a:t>
            </a:r>
            <a:br>
              <a:rPr lang="ar-JO" sz="6000" b="1" dirty="0">
                <a:solidFill>
                  <a:schemeClr val="bg1"/>
                </a:solidFill>
                <a:latin typeface="Traditional Arabic" panose="02020603050405020304" pitchFamily="18" charset="-78"/>
                <a:cs typeface="Traditional Arabic" panose="02020603050405020304" pitchFamily="18" charset="-78"/>
              </a:rPr>
            </a:br>
            <a:r>
              <a:rPr lang="ar-JO" sz="6000" b="1" dirty="0">
                <a:solidFill>
                  <a:schemeClr val="bg1"/>
                </a:solidFill>
                <a:latin typeface="Traditional Arabic" panose="02020603050405020304" pitchFamily="18" charset="-78"/>
                <a:cs typeface="Traditional Arabic" panose="02020603050405020304" pitchFamily="18" charset="-78"/>
              </a:rPr>
              <a:t>والمصالحة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pic>
        <p:nvPicPr>
          <p:cNvPr id="1027" name="Picture 3" descr="C:\Users\scott.EASTRIDGE\AppData\Local\Microsoft\Windows\Temporary Internet Files\Content.IE5\ECDYGWBL\harsh wo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799771"/>
            <a:ext cx="6019800" cy="4314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DCAE00-D916-3D11-C670-4DA0D23B2F6D}"/>
              </a:ext>
            </a:extLst>
          </p:cNvPr>
          <p:cNvSpPr>
            <a:spLocks noChangeArrowheads="1"/>
          </p:cNvSpPr>
          <p:nvPr/>
        </p:nvSpPr>
        <p:spPr bwMode="auto">
          <a:xfrm>
            <a:off x="-54260" y="5638800"/>
            <a:ext cx="9252520" cy="13716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إعداد د. سكوت وودل</a:t>
            </a: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جرى تحميل المادَّة بواسطة د. ريك غريفيث * مؤسَّسة الدراسات اللاهوتيَّة الأردنيَّة</a:t>
            </a:r>
            <a:endParaRPr kumimoji="0" lang="ar-JO" sz="2000" b="1" i="0" u="none" strike="noStrike" kern="0" cap="none" spc="0" normalizeH="0" baseline="0" noProof="0" dirty="0">
              <a:ln>
                <a:noFill/>
              </a:ln>
              <a:solidFill>
                <a:srgbClr val="FF0000"/>
              </a:solidFill>
              <a:effectLst>
                <a:outerShdw blurRad="38100" dist="38100" dir="2700000" algn="tl">
                  <a:srgbClr val="000000"/>
                </a:outerShdw>
              </a:effectLst>
              <a:highlight>
                <a:srgbClr val="FFFF00"/>
              </a:highligh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يمكن تنزيل جميع الملفات بلغاتٍ كثيرةٍ مجَّانًا من الموقع الإلكترونيّ: </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BibleStudyDownloads.org</a:t>
            </a:r>
          </a:p>
        </p:txBody>
      </p:sp>
    </p:spTree>
    <p:extLst>
      <p:ext uri="{BB962C8B-B14F-4D97-AF65-F5344CB8AC3E}">
        <p14:creationId xmlns:p14="http://schemas.microsoft.com/office/powerpoint/2010/main" val="1227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4. التجنُّب</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1905000" y="1752600"/>
            <a:ext cx="6858000" cy="1077218"/>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التعريف</a:t>
            </a:r>
            <a:r>
              <a:rPr lang="ar-JO" sz="3200" b="1" dirty="0">
                <a:latin typeface="Traditional Arabic" panose="02020603050405020304" pitchFamily="18" charset="-78"/>
                <a:cs typeface="Traditional Arabic" panose="02020603050405020304" pitchFamily="18" charset="-78"/>
              </a:rPr>
              <a:t>: هو القرار بعدم التدخُّل في النزاع على أمل أن ينتهي من تلقاء نفسه.</a:t>
            </a:r>
            <a:endParaRPr lang="en-US" sz="3200" b="1" dirty="0">
              <a:latin typeface="Traditional Arabic" panose="02020603050405020304" pitchFamily="18" charset="-78"/>
              <a:cs typeface="Traditional Arabic" panose="02020603050405020304" pitchFamily="18" charset="-78"/>
            </a:endParaRPr>
          </a:p>
        </p:txBody>
      </p:sp>
      <p:pic>
        <p:nvPicPr>
          <p:cNvPr id="1026" name="Picture 2" descr="C:\Users\scott.EASTRIDGE\AppData\Local\Microsoft\Windows\Temporary Internet Files\Content.IE5\FH7KJL67\4575173966_cb738ab3c5_z[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4" t="6681" r="6941" b="13664"/>
          <a:stretch/>
        </p:blipFill>
        <p:spPr bwMode="auto">
          <a:xfrm>
            <a:off x="82175" y="3439428"/>
            <a:ext cx="4489825" cy="3052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4400" y="3276600"/>
            <a:ext cx="4260037" cy="2769989"/>
          </a:xfrm>
          <a:prstGeom prst="rect">
            <a:avLst/>
          </a:prstGeom>
          <a:noFill/>
        </p:spPr>
        <p:txBody>
          <a:bodyPr wrap="square" rtlCol="0">
            <a:spAutoFit/>
          </a:bodyPr>
          <a:lstStyle/>
          <a:p>
            <a:pPr algn="r" rtl="1"/>
            <a:endParaRPr lang="en-US" sz="14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الاعتقاد الأساسي الكامن وراء هذا الأسلوب</a:t>
            </a:r>
            <a:r>
              <a:rPr lang="ar-JO" sz="3200" b="1" dirty="0">
                <a:latin typeface="Traditional Arabic" panose="02020603050405020304" pitchFamily="18" charset="-78"/>
                <a:cs typeface="Traditional Arabic" panose="02020603050405020304" pitchFamily="18" charset="-78"/>
              </a:rPr>
              <a:t>: المهم هو وجود السلام مهما كانت التكلفة، حتَّى لو كان ذلك على حساب خسارة المبادئ والاحترام بين الأشخاص.</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0522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4. التجنُّب</a:t>
            </a:r>
            <a:endParaRPr lang="en-US" sz="6000" b="1" dirty="0">
              <a:solidFill>
                <a:schemeClr val="bg1"/>
              </a:solidFill>
              <a:latin typeface="Traditional Arabic" panose="02020603050405020304" pitchFamily="18" charset="-78"/>
              <a:cs typeface="Traditional Arabic" panose="02020603050405020304" pitchFamily="18" charset="-78"/>
            </a:endParaRPr>
          </a:p>
        </p:txBody>
      </p:sp>
      <p:pic>
        <p:nvPicPr>
          <p:cNvPr id="2051" name="Picture 3" descr="C:\Users\scott.EASTRIDGE\AppData\Local\Microsoft\Windows\Temporary Internet Files\Content.IE5\42Q0OR2A\shutterstock_1964232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07916"/>
            <a:ext cx="3886200" cy="2852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524000"/>
            <a:ext cx="8534400" cy="1785104"/>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الميزة</a:t>
            </a:r>
            <a:r>
              <a:rPr lang="ar-JO" sz="3200" b="1" dirty="0">
                <a:latin typeface="Traditional Arabic" panose="02020603050405020304" pitchFamily="18" charset="-78"/>
                <a:cs typeface="Traditional Arabic" panose="02020603050405020304" pitchFamily="18" charset="-78"/>
              </a:rPr>
              <a:t>: يحافظ على القائد بعيدًا عن المعركة الدائرة، وهذا ما يُمكِّن القائد من أن يخدم بصفته محكمة الاستئناف العليا عندما يكون هذا مناسبًا.</a:t>
            </a:r>
          </a:p>
          <a:p>
            <a:pPr algn="r" rtl="1"/>
            <a:endParaRPr lang="en-US" sz="14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المشكلة</a:t>
            </a:r>
            <a:r>
              <a:rPr lang="ar-JO" sz="3200" b="1" dirty="0">
                <a:latin typeface="Traditional Arabic" panose="02020603050405020304" pitchFamily="18" charset="-78"/>
                <a:cs typeface="Traditional Arabic" panose="02020603050405020304" pitchFamily="18" charset="-78"/>
              </a:rPr>
              <a:t>: النزاع الذي يجري تَجنُّبه هو نزاعٌ سيصبح متسارعًا في ما بعد.</a:t>
            </a:r>
            <a:endParaRPr lang="en-US" sz="3200" b="1" dirty="0">
              <a:latin typeface="Traditional Arabic" panose="02020603050405020304" pitchFamily="18" charset="-78"/>
              <a:cs typeface="Traditional Arabic" panose="02020603050405020304" pitchFamily="18" charset="-78"/>
            </a:endParaRPr>
          </a:p>
        </p:txBody>
      </p:sp>
      <p:pic>
        <p:nvPicPr>
          <p:cNvPr id="2054" name="Picture 6" descr="C:\Users\scott.EASTRIDGE\AppData\Local\Microsoft\Windows\Temporary Internet Files\Content.IE5\42Q0OR2A\Edit_Conflict_Barnsta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58735"/>
            <a:ext cx="2438400" cy="235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4. التجنُّب</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81000" y="1676400"/>
            <a:ext cx="8153400" cy="2554545"/>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الدوافع الكامنة وراء هذا الأسلوب</a:t>
            </a:r>
            <a:r>
              <a:rPr lang="ar-JO" sz="3200" b="1" dirty="0">
                <a:latin typeface="Traditional Arabic" panose="02020603050405020304" pitchFamily="18" charset="-78"/>
                <a:cs typeface="Traditional Arabic" panose="02020603050405020304" pitchFamily="18" charset="-78"/>
              </a:rPr>
              <a:t>: الدوافع الإيجابية- الشخص الذي يقاتل ويهرب سينجو ويعيش ليقاتل يومًا إضافيًّا، إذا عرف أن يختار الوقت الصحيح للهروب.</a:t>
            </a:r>
            <a:r>
              <a:rPr lang="en-US" sz="3200" b="1" dirty="0">
                <a:latin typeface="Traditional Arabic" panose="02020603050405020304" pitchFamily="18" charset="-78"/>
                <a:cs typeface="Traditional Arabic" panose="02020603050405020304" pitchFamily="18" charset="-78"/>
              </a:rPr>
              <a:t>  </a:t>
            </a:r>
          </a:p>
          <a:p>
            <a:pPr algn="r" rtl="1"/>
            <a:r>
              <a:rPr lang="ar-JO" sz="3200" b="1" dirty="0">
                <a:latin typeface="Traditional Arabic" panose="02020603050405020304" pitchFamily="18" charset="-78"/>
                <a:cs typeface="Traditional Arabic" panose="02020603050405020304" pitchFamily="18" charset="-78"/>
              </a:rPr>
              <a:t>الدوافع السلبية- السلام أكثر أهمية من المبادئ، بغض النظر عن تكلفة هذا السلام.</a:t>
            </a:r>
            <a:endParaRPr lang="en-US"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1025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5. التعاون</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609600" y="1905000"/>
            <a:ext cx="8077200" cy="2677656"/>
          </a:xfrm>
          <a:prstGeom prst="rect">
            <a:avLst/>
          </a:prstGeom>
          <a:noFill/>
        </p:spPr>
        <p:txBody>
          <a:bodyPr wrap="square" rtlCol="0">
            <a:spAutoFit/>
          </a:bodyPr>
          <a:lstStyle/>
          <a:p>
            <a:pPr algn="r" rtl="1"/>
            <a:r>
              <a:rPr lang="ar-JO" sz="2800" b="1" u="sng" dirty="0">
                <a:latin typeface="Traditional Arabic" panose="02020603050405020304" pitchFamily="18" charset="-78"/>
                <a:cs typeface="Traditional Arabic" panose="02020603050405020304" pitchFamily="18" charset="-78"/>
              </a:rPr>
              <a:t>التعريف</a:t>
            </a:r>
            <a:r>
              <a:rPr lang="ar-JO" sz="2800" b="1" dirty="0">
                <a:latin typeface="Traditional Arabic" panose="02020603050405020304" pitchFamily="18" charset="-78"/>
                <a:cs typeface="Traditional Arabic" panose="02020603050405020304" pitchFamily="18" charset="-78"/>
              </a:rPr>
              <a:t>: هو القرار بالتركيز على العملية أو الآلية لإيجاد حلِّ للتوتُّر، بدلًا من السعي لإيجاد حلٍّ له قبل أن يكون أطراف التوتُّر مستعدِّين لذلك.</a:t>
            </a:r>
            <a:endParaRPr lang="en-US" sz="2800" b="1" dirty="0">
              <a:latin typeface="Traditional Arabic" panose="02020603050405020304" pitchFamily="18" charset="-78"/>
              <a:cs typeface="Traditional Arabic" panose="02020603050405020304" pitchFamily="18" charset="-78"/>
            </a:endParaRPr>
          </a:p>
          <a:p>
            <a:pPr algn="r" rtl="1"/>
            <a:r>
              <a:rPr lang="en-US" sz="2800" b="1" dirty="0">
                <a:latin typeface="Traditional Arabic" panose="02020603050405020304" pitchFamily="18" charset="-78"/>
                <a:cs typeface="Traditional Arabic" panose="02020603050405020304" pitchFamily="18" charset="-78"/>
              </a:rPr>
              <a:t> </a:t>
            </a:r>
          </a:p>
          <a:p>
            <a:pPr algn="r" rtl="1"/>
            <a:r>
              <a:rPr lang="ar-JO" sz="2800" b="1" u="sng" dirty="0">
                <a:latin typeface="Traditional Arabic" panose="02020603050405020304" pitchFamily="18" charset="-78"/>
                <a:cs typeface="Traditional Arabic" panose="02020603050405020304" pitchFamily="18" charset="-78"/>
              </a:rPr>
              <a:t>الاعتقاد الأساسي الكامن وراء هذا الأسلوب</a:t>
            </a:r>
            <a:r>
              <a:rPr lang="ar-JO" sz="2800" b="1" dirty="0">
                <a:latin typeface="Traditional Arabic" panose="02020603050405020304" pitchFamily="18" charset="-78"/>
                <a:cs typeface="Traditional Arabic" panose="02020603050405020304" pitchFamily="18" charset="-78"/>
              </a:rPr>
              <a:t>: يمكن للجميع أن يخرجوا منتصرين، وهذا ما ينبغي أن نفعله. والسبب وراء هذا الفكر هو أنَّ حاجات كلِّ شخصٍ وشواغله يمكن أن تُسدَّد، وهذا ما ينبغي أن نفعله.</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523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5. التعاون</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152400" y="2057400"/>
            <a:ext cx="8839200" cy="3970318"/>
          </a:xfrm>
          <a:prstGeom prst="rect">
            <a:avLst/>
          </a:prstGeom>
          <a:noFill/>
        </p:spPr>
        <p:txBody>
          <a:bodyPr wrap="square" rtlCol="0">
            <a:spAutoFit/>
          </a:bodyPr>
          <a:lstStyle/>
          <a:p>
            <a:pPr algn="r" rtl="1"/>
            <a:r>
              <a:rPr lang="ar-JO" sz="2800" b="1" u="sng" dirty="0">
                <a:latin typeface="Traditional Arabic" panose="02020603050405020304" pitchFamily="18" charset="-78"/>
                <a:cs typeface="Traditional Arabic" panose="02020603050405020304" pitchFamily="18" charset="-78"/>
              </a:rPr>
              <a:t>الميزة</a:t>
            </a:r>
            <a:r>
              <a:rPr lang="ar-JO" sz="2800" b="1" dirty="0">
                <a:latin typeface="Traditional Arabic" panose="02020603050405020304" pitchFamily="18" charset="-78"/>
                <a:cs typeface="Traditional Arabic" panose="02020603050405020304" pitchFamily="18" charset="-78"/>
              </a:rPr>
              <a:t>: يُحقِّق نتيجة ربح/ربح (ربح لجميع الأطراف) بواسطة إشراك الجميع في النتيجة التي يجري التوصُّل لها، وهكذا يكون الجميع راضيًا لأنَّهم حصلوا على ما يريدونه، حتى لو كان الحل النهائي هو حلٌّ يختلف عمَّا كانوا يعتقدون في بداية العملية أنَّهم يريدونه.</a:t>
            </a:r>
          </a:p>
          <a:p>
            <a:pPr algn="r" rtl="1"/>
            <a:endParaRPr lang="ar-JO" sz="2800" b="1" dirty="0">
              <a:latin typeface="Traditional Arabic" panose="02020603050405020304" pitchFamily="18" charset="-78"/>
              <a:cs typeface="Traditional Arabic" panose="02020603050405020304" pitchFamily="18" charset="-78"/>
            </a:endParaRPr>
          </a:p>
          <a:p>
            <a:pPr algn="r" rtl="1"/>
            <a:r>
              <a:rPr lang="ar-JO" sz="2800" b="1" u="sng" dirty="0">
                <a:latin typeface="Traditional Arabic" panose="02020603050405020304" pitchFamily="18" charset="-78"/>
                <a:cs typeface="Traditional Arabic" panose="02020603050405020304" pitchFamily="18" charset="-78"/>
              </a:rPr>
              <a:t>المشكلة</a:t>
            </a:r>
            <a:r>
              <a:rPr lang="ar-JO" sz="2800" b="1" dirty="0">
                <a:latin typeface="Traditional Arabic" panose="02020603050405020304" pitchFamily="18" charset="-78"/>
                <a:cs typeface="Traditional Arabic" panose="02020603050405020304" pitchFamily="18" charset="-78"/>
              </a:rPr>
              <a:t>: قد يتطلَّب هذا الأسلوب وقتًا أكثر من الوقت المتاح.</a:t>
            </a:r>
          </a:p>
          <a:p>
            <a:pPr algn="r" rtl="1"/>
            <a:r>
              <a:rPr lang="en-US" sz="2800" b="1" dirty="0">
                <a:latin typeface="Traditional Arabic" panose="02020603050405020304" pitchFamily="18" charset="-78"/>
                <a:cs typeface="Traditional Arabic" panose="02020603050405020304" pitchFamily="18" charset="-78"/>
              </a:rPr>
              <a:t> </a:t>
            </a:r>
          </a:p>
          <a:p>
            <a:pPr algn="r" rtl="1"/>
            <a:r>
              <a:rPr lang="ar-JO" sz="2800" b="1" u="sng" dirty="0">
                <a:latin typeface="Traditional Arabic" panose="02020603050405020304" pitchFamily="18" charset="-78"/>
                <a:cs typeface="Traditional Arabic" panose="02020603050405020304" pitchFamily="18" charset="-78"/>
              </a:rPr>
              <a:t>الدوافع الكامنة وراء هذا الأسلوب</a:t>
            </a:r>
            <a:r>
              <a:rPr lang="ar-JO" sz="2800" b="1" dirty="0">
                <a:latin typeface="Traditional Arabic" panose="02020603050405020304" pitchFamily="18" charset="-78"/>
                <a:cs typeface="Traditional Arabic" panose="02020603050405020304" pitchFamily="18" charset="-78"/>
              </a:rPr>
              <a:t>: </a:t>
            </a:r>
          </a:p>
          <a:p>
            <a:pPr algn="r" rtl="1"/>
            <a:r>
              <a:rPr lang="ar-JO" sz="2800" b="1" dirty="0">
                <a:latin typeface="Traditional Arabic" panose="02020603050405020304" pitchFamily="18" charset="-78"/>
                <a:cs typeface="Traditional Arabic" panose="02020603050405020304" pitchFamily="18" charset="-78"/>
              </a:rPr>
              <a:t>الدوافع الإيجابية- لا يوجد ما هو أفضل من حالة الربح للجميع.</a:t>
            </a:r>
            <a:r>
              <a:rPr lang="en-US" sz="2800" b="1" dirty="0">
                <a:latin typeface="Traditional Arabic" panose="02020603050405020304" pitchFamily="18" charset="-78"/>
                <a:cs typeface="Traditional Arabic" panose="02020603050405020304" pitchFamily="18" charset="-78"/>
              </a:rPr>
              <a:t>  </a:t>
            </a:r>
          </a:p>
          <a:p>
            <a:pPr algn="r" rtl="1"/>
            <a:r>
              <a:rPr lang="ar-JO" sz="2800" b="1" dirty="0">
                <a:latin typeface="Traditional Arabic" panose="02020603050405020304" pitchFamily="18" charset="-78"/>
                <a:cs typeface="Traditional Arabic" panose="02020603050405020304" pitchFamily="18" charset="-78"/>
              </a:rPr>
              <a:t>الدوافع السلبية- تأخذ الكثير من الوقت والكثير من الجهد لنجاح العملية.</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750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2980067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rPr>
              <a:t>احصلْ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4" y="685800"/>
            <a:ext cx="9232347" cy="498067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850" y="2057400"/>
            <a:ext cx="6153150" cy="3138438"/>
          </a:xfrm>
          <a:prstGeom prst="rect">
            <a:avLst/>
          </a:prstGeom>
        </p:spPr>
      </p:pic>
      <p:sp>
        <p:nvSpPr>
          <p:cNvPr id="2" name="TextBox 1">
            <a:extLst>
              <a:ext uri="{FF2B5EF4-FFF2-40B4-BE49-F238E27FC236}">
                <a16:creationId xmlns:a16="http://schemas.microsoft.com/office/drawing/2014/main" id="{87B63861-CF66-E0AD-7BC2-46CA792C8497}"/>
              </a:ext>
            </a:extLst>
          </p:cNvPr>
          <p:cNvSpPr txBox="1"/>
          <p:nvPr/>
        </p:nvSpPr>
        <p:spPr>
          <a:xfrm>
            <a:off x="-228600" y="5678980"/>
            <a:ext cx="8763000" cy="1015663"/>
          </a:xfrm>
          <a:prstGeom prst="rect">
            <a:avLst/>
          </a:prstGeom>
          <a:noFill/>
        </p:spPr>
        <p:txBody>
          <a:bodyPr wrap="square" rtlCol="0">
            <a:spAutoFit/>
          </a:bodyPr>
          <a:lstStyle/>
          <a:p>
            <a:pPr algn="just" rtl="1"/>
            <a:r>
              <a:rPr lang="ar-JO" sz="2600" dirty="0">
                <a:latin typeface="Traditional Arabic" panose="02020603050405020304" pitchFamily="18" charset="-78"/>
                <a:cs typeface="Traditional Arabic" panose="02020603050405020304" pitchFamily="18" charset="-78"/>
              </a:rPr>
              <a:t>رابط "ديناميَّات الكنيسة" الإلكتروني على: </a:t>
            </a:r>
            <a:r>
              <a:rPr lang="en-US" sz="28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a:p>
            <a:pPr algn="just" rtl="1"/>
            <a:endParaRPr lang="ar-JO" sz="800" dirty="0">
              <a:latin typeface="Traditional Arabic" panose="02020603050405020304" pitchFamily="18" charset="-78"/>
              <a:cs typeface="Traditional Arabic" panose="02020603050405020304" pitchFamily="18" charset="-78"/>
            </a:endParaRPr>
          </a:p>
          <a:p>
            <a:pPr algn="just" rtl="1"/>
            <a:r>
              <a:rPr lang="en-US" sz="2400" b="1" dirty="0">
                <a:latin typeface="Traditional Arabic" panose="02020603050405020304" pitchFamily="18" charset="-78"/>
                <a:ea typeface="ＭＳ Ｐゴシック" charset="0"/>
                <a:cs typeface="Traditional Arabic" panose="02020603050405020304" pitchFamily="18" charset="-78"/>
                <a:hlinkClick r:id="rId5">
                  <a:extLst>
                    <a:ext uri="{A12FA001-AC4F-418D-AE19-62706E023703}">
                      <ahyp:hlinkClr xmlns:ahyp="http://schemas.microsoft.com/office/drawing/2018/hyperlinkcolor" val="tx"/>
                    </a:ext>
                  </a:extLst>
                </a:hlinkClick>
              </a:rPr>
              <a:t>https://biblestudydownloads.org/resource/church-dynamics/</a:t>
            </a:r>
            <a:endParaRPr lang="en-US" sz="2400" b="1" dirty="0">
              <a:latin typeface="Traditional Arabic" panose="02020603050405020304" pitchFamily="18" charset="-78"/>
              <a:ea typeface="ＭＳ Ｐゴシック" charset="0"/>
              <a:cs typeface="Traditional Arabic" panose="02020603050405020304" pitchFamily="18" charset="-78"/>
            </a:endParaRPr>
          </a:p>
        </p:txBody>
      </p:sp>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1. التماشي</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152400" y="1981200"/>
            <a:ext cx="8762999" cy="3970318"/>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التعريف</a:t>
            </a:r>
            <a:r>
              <a:rPr lang="ar-JO" sz="3200" b="1" dirty="0">
                <a:latin typeface="Traditional Arabic" panose="02020603050405020304" pitchFamily="18" charset="-78"/>
                <a:cs typeface="Traditional Arabic" panose="02020603050405020304" pitchFamily="18" charset="-78"/>
              </a:rPr>
              <a:t>: هو محاولة جَعْلِ الجميع سعداء دون بذْلِ أيِّ جهد حقيقي لحلِّ المشكلة.</a:t>
            </a:r>
            <a:endParaRPr lang="en-US" sz="3200" b="1" dirty="0">
              <a:latin typeface="Traditional Arabic" panose="02020603050405020304" pitchFamily="18" charset="-78"/>
              <a:cs typeface="Traditional Arabic" panose="02020603050405020304" pitchFamily="18" charset="-78"/>
            </a:endParaRPr>
          </a:p>
          <a:p>
            <a:pPr algn="r" rtl="1"/>
            <a:endParaRPr lang="en-US" sz="14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الاعتقاد الأساسي الكامن وراء هذا الأسلوب</a:t>
            </a:r>
            <a:r>
              <a:rPr lang="ar-JO" sz="3200" b="1" dirty="0">
                <a:latin typeface="Traditional Arabic" panose="02020603050405020304" pitchFamily="18" charset="-78"/>
                <a:cs typeface="Traditional Arabic" panose="02020603050405020304" pitchFamily="18" charset="-78"/>
              </a:rPr>
              <a:t>: الربح غير مهم، في حين أنَّ بناء الروابط والحفاظ على العلاقات هو الأمر المهم.</a:t>
            </a:r>
          </a:p>
          <a:p>
            <a:pPr algn="r" rtl="1"/>
            <a:endParaRPr lang="en-US" sz="14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الميزة</a:t>
            </a:r>
            <a:r>
              <a:rPr lang="ar-JO" sz="3200" b="1" dirty="0">
                <a:latin typeface="Traditional Arabic" panose="02020603050405020304" pitchFamily="18" charset="-78"/>
                <a:cs typeface="Traditional Arabic" panose="02020603050405020304" pitchFamily="18" charset="-78"/>
              </a:rPr>
              <a:t>: هذا الأسلوب فعَّال عندما يكون القائد غير مهتم بالطريقة التي يجري حلُّ المشكلة بها، وتكون رغبته هي أن يعمل على تمكين الآخَرين الذين هُم مَن يهتمون بالطريقة التي يجري حلُّ المشكلة بها.</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998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1. التماشي</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Rectangle 2"/>
          <p:cNvSpPr/>
          <p:nvPr/>
        </p:nvSpPr>
        <p:spPr>
          <a:xfrm>
            <a:off x="381000" y="1676400"/>
            <a:ext cx="8458200" cy="3046988"/>
          </a:xfrm>
          <a:prstGeom prst="rect">
            <a:avLst/>
          </a:prstGeom>
        </p:spPr>
        <p:txBody>
          <a:bodyPr wrap="square">
            <a:spAutoFit/>
          </a:bodyPr>
          <a:lstStyle/>
          <a:p>
            <a:pPr algn="r" rtl="1"/>
            <a:r>
              <a:rPr lang="ar-JO" sz="3200" b="1" u="sng" dirty="0">
                <a:latin typeface="Traditional Arabic" panose="02020603050405020304" pitchFamily="18" charset="-78"/>
                <a:cs typeface="Traditional Arabic" panose="02020603050405020304" pitchFamily="18" charset="-78"/>
              </a:rPr>
              <a:t>المشكلة</a:t>
            </a:r>
            <a:r>
              <a:rPr lang="ar-JO" sz="3200" b="1" dirty="0">
                <a:latin typeface="Traditional Arabic" panose="02020603050405020304" pitchFamily="18" charset="-78"/>
                <a:cs typeface="Traditional Arabic" panose="02020603050405020304" pitchFamily="18" charset="-78"/>
              </a:rPr>
              <a:t>: لا ينجح هذا الأسلوب عادةً لأنَّ المجموعة لا تجد حلًّا لأيِّ أمر، ويبقى الجميع في حالةٍ من الاستياء.</a:t>
            </a:r>
            <a:endParaRPr lang="en-US" sz="12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الدوافع الكامنة وراء هذا الأسلوب</a:t>
            </a:r>
            <a:r>
              <a:rPr lang="ar-JO" sz="3200" b="1" dirty="0">
                <a:latin typeface="Traditional Arabic" panose="02020603050405020304" pitchFamily="18" charset="-78"/>
                <a:cs typeface="Traditional Arabic" panose="02020603050405020304" pitchFamily="18" charset="-78"/>
              </a:rPr>
              <a:t>: الدوافع الإيجابية- إعطاء السلطة للآخَرين الذين لا يملكون تلك السلطة عادة.</a:t>
            </a:r>
            <a:r>
              <a:rPr lang="en-US" sz="3200" b="1" dirty="0">
                <a:latin typeface="Traditional Arabic" panose="02020603050405020304" pitchFamily="18" charset="-78"/>
                <a:cs typeface="Traditional Arabic" panose="02020603050405020304" pitchFamily="18" charset="-78"/>
              </a:rPr>
              <a:t>  </a:t>
            </a:r>
          </a:p>
          <a:p>
            <a:pPr algn="r" rtl="1"/>
            <a:r>
              <a:rPr lang="ar-JO" sz="3200" b="1" dirty="0">
                <a:latin typeface="Traditional Arabic" panose="02020603050405020304" pitchFamily="18" charset="-78"/>
                <a:cs typeface="Traditional Arabic" panose="02020603050405020304" pitchFamily="18" charset="-78"/>
              </a:rPr>
              <a:t>الدوافع السلبية- خوف القائد من توجيه الإساءة للآخَرين بينما يحاول في الوقت ذاته أن يبدو أنَّه الشخص الذي يهتم بهم.</a:t>
            </a:r>
            <a:endParaRPr lang="en-US" sz="3200" b="1" dirty="0">
              <a:latin typeface="Traditional Arabic" panose="02020603050405020304" pitchFamily="18" charset="-78"/>
              <a:cs typeface="Traditional Arabic" panose="02020603050405020304" pitchFamily="18" charset="-78"/>
            </a:endParaRPr>
          </a:p>
        </p:txBody>
      </p:sp>
      <p:pic>
        <p:nvPicPr>
          <p:cNvPr id="3074" name="Picture 2" descr="C:\Users\scott.EASTRIDGE\AppData\Local\Microsoft\Windows\Temporary Internet Files\Content.IE5\42Q0OR2A\a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875367"/>
            <a:ext cx="1962807" cy="19826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450571"/>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184"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2. المنافسة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676400"/>
            <a:ext cx="8458200" cy="5416868"/>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التعريف</a:t>
            </a:r>
            <a:r>
              <a:rPr lang="ar-JO" sz="3200" b="1" dirty="0">
                <a:latin typeface="Traditional Arabic" panose="02020603050405020304" pitchFamily="18" charset="-78"/>
                <a:cs typeface="Traditional Arabic" panose="02020603050405020304" pitchFamily="18" charset="-78"/>
              </a:rPr>
              <a:t>: يبذل القائد جهده للسيطرة على نتيجة النزاع، وكثيرًا ما يحدث هذا في الوقت ذاته الذي يحاول فيه أن يبدو وكأنَّه يدعو الآخَرين للمشاركة في إيجاد الحل.</a:t>
            </a:r>
            <a:endParaRPr lang="en-US" sz="3200" b="1" dirty="0">
              <a:latin typeface="Traditional Arabic" panose="02020603050405020304" pitchFamily="18" charset="-78"/>
              <a:cs typeface="Traditional Arabic" panose="02020603050405020304" pitchFamily="18" charset="-78"/>
            </a:endParaRPr>
          </a:p>
          <a:p>
            <a:pPr algn="r" rtl="1"/>
            <a:endParaRPr lang="en-US" sz="14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الاعتقاد الأساسي الكامن وراء هذا الأسلوب</a:t>
            </a:r>
            <a:r>
              <a:rPr lang="ar-JO" sz="3200" b="1" dirty="0">
                <a:latin typeface="Traditional Arabic" panose="02020603050405020304" pitchFamily="18" charset="-78"/>
                <a:cs typeface="Traditional Arabic" panose="02020603050405020304" pitchFamily="18" charset="-78"/>
              </a:rPr>
              <a:t>: الربح/الخسارة. في هذه الحالة يربح القادة ويخسر التابعون، وهذا ما يجب أن تكون عليه الحياة (وفقًا لهذا الاعتقاد).</a:t>
            </a: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ar-JO" sz="1400" b="1" dirty="0">
              <a:latin typeface="Traditional Arabic" panose="02020603050405020304" pitchFamily="18" charset="-78"/>
              <a:cs typeface="Traditional Arabic" panose="02020603050405020304" pitchFamily="18" charset="-78"/>
            </a:endParaRPr>
          </a:p>
          <a:p>
            <a:pPr algn="r" rtl="1"/>
            <a:endParaRPr lang="en-US" sz="1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686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2. المنافسة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676400"/>
            <a:ext cx="8534400" cy="2062103"/>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الميزة</a:t>
            </a:r>
            <a:r>
              <a:rPr lang="ar-JO" sz="3200" b="1" dirty="0">
                <a:latin typeface="Traditional Arabic" panose="02020603050405020304" pitchFamily="18" charset="-78"/>
                <a:cs typeface="Traditional Arabic" panose="02020603050405020304" pitchFamily="18" charset="-78"/>
              </a:rPr>
              <a:t>: يؤدِّي هذا الأسلوب إلى إيجاد حلٍّ سريعٍ للمشكلات مع أنَّه ليس خاليًا من الصعوبات والشوائب، وهذا يوفِّر الوقت ويخفِّف التوتُّر في الحالات التي يكون فيها الوقت والتوتُّر هما الأمران الأكثر أهمية من بين جميع الأمور الأُخرى التي يجب أن نأخذها بالحسبان.</a:t>
            </a:r>
            <a:endParaRPr lang="en-US" sz="3200" b="1" dirty="0">
              <a:latin typeface="Traditional Arabic" panose="02020603050405020304" pitchFamily="18" charset="-78"/>
              <a:cs typeface="Traditional Arabic" panose="02020603050405020304" pitchFamily="18" charset="-78"/>
            </a:endParaRPr>
          </a:p>
        </p:txBody>
      </p:sp>
      <p:pic>
        <p:nvPicPr>
          <p:cNvPr id="5123" name="Picture 3" descr="C:\Users\scott.EASTRIDGE\AppData\Local\Microsoft\Windows\Temporary Internet Files\Content.IE5\FH7KJL67\Brontotherium_figh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37296"/>
            <a:ext cx="3857297" cy="289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0999" y="4150548"/>
            <a:ext cx="4709949" cy="2062103"/>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المشكلة</a:t>
            </a:r>
            <a:r>
              <a:rPr lang="ar-JO" sz="3200" b="1" dirty="0">
                <a:latin typeface="Traditional Arabic" panose="02020603050405020304" pitchFamily="18" charset="-78"/>
                <a:cs typeface="Traditional Arabic" panose="02020603050405020304" pitchFamily="18" charset="-78"/>
              </a:rPr>
              <a:t>: يؤدِّي هذا الأسلوب إلى حدوث حالةٍ من الاستياء لدى التابعين، ويؤدِّي إلى تحرُّكاتٍ من جهتهم تكون أيضًا مبنيةً على مبدأ محاولة امتلاك السلطة.</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755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2. المنافسة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325821" y="1676400"/>
            <a:ext cx="8513379" cy="2062103"/>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الدوافع الكامنة وراء هذا الأسلوب</a:t>
            </a:r>
            <a:r>
              <a:rPr lang="ar-JO" sz="3200" b="1" dirty="0">
                <a:latin typeface="Traditional Arabic" panose="02020603050405020304" pitchFamily="18" charset="-78"/>
                <a:cs typeface="Traditional Arabic" panose="02020603050405020304" pitchFamily="18" charset="-78"/>
              </a:rPr>
              <a:t>: الدوافع الإيجابية- أن يخدم القائدُ التابعين بواسطة مساعدته لهم على إيجاد حلولٍ لمشكلاتٍ لا يستطيعون إيجاد  الحلِّ لها دون مساعدته.</a:t>
            </a:r>
            <a:r>
              <a:rPr lang="en-US" sz="3200" b="1" dirty="0">
                <a:latin typeface="Traditional Arabic" panose="02020603050405020304" pitchFamily="18" charset="-78"/>
                <a:cs typeface="Traditional Arabic" panose="02020603050405020304" pitchFamily="18" charset="-78"/>
              </a:rPr>
              <a:t>  </a:t>
            </a:r>
          </a:p>
          <a:p>
            <a:pPr algn="r" rtl="1"/>
            <a:r>
              <a:rPr lang="ar-JO" sz="3200" b="1" dirty="0">
                <a:latin typeface="Traditional Arabic" panose="02020603050405020304" pitchFamily="18" charset="-78"/>
                <a:cs typeface="Traditional Arabic" panose="02020603050405020304" pitchFamily="18" charset="-78"/>
              </a:rPr>
              <a:t>الدوافع السلبية- إشباع حاجة القائد الشخصية للسلطة والتحكُّم.</a:t>
            </a:r>
            <a:endParaRPr lang="en-US" sz="3200" b="1" dirty="0">
              <a:latin typeface="Traditional Arabic" panose="02020603050405020304" pitchFamily="18" charset="-78"/>
              <a:cs typeface="Traditional Arabic" panose="02020603050405020304" pitchFamily="18" charset="-78"/>
            </a:endParaRPr>
          </a:p>
        </p:txBody>
      </p:sp>
      <p:pic>
        <p:nvPicPr>
          <p:cNvPr id="4098" name="Picture 2" descr="C:\Users\scott.EASTRIDGE\AppData\Local\Microsoft\Windows\Temporary Internet Files\Content.IE5\ECDYGWBL\argument-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36566"/>
            <a:ext cx="3108434" cy="272143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ECDYGWBL\Bison_fight_in_Grand_Teton_N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52" y="4247395"/>
            <a:ext cx="4062248" cy="269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3. المساومة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228600" y="1828800"/>
            <a:ext cx="8763000" cy="1077218"/>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التعريف</a:t>
            </a:r>
            <a:r>
              <a:rPr lang="ar-JO" sz="3200" b="1" dirty="0">
                <a:latin typeface="Traditional Arabic" panose="02020603050405020304" pitchFamily="18" charset="-78"/>
                <a:cs typeface="Traditional Arabic" panose="02020603050405020304" pitchFamily="18" charset="-78"/>
              </a:rPr>
              <a:t>: هي محاولة القائد بأن يعطي جميع الأطراف أمرًا يريدونه حتَّى يُرضِي الجميع.</a:t>
            </a:r>
            <a:endParaRPr lang="en-US" dirty="0">
              <a:latin typeface="Traditional Arabic" panose="02020603050405020304" pitchFamily="18" charset="-78"/>
              <a:cs typeface="Traditional Arabic" panose="02020603050405020304" pitchFamily="18" charset="-78"/>
            </a:endParaRPr>
          </a:p>
        </p:txBody>
      </p:sp>
      <p:pic>
        <p:nvPicPr>
          <p:cNvPr id="1026" name="Picture 2" descr="C:\Users\scott.EASTRIDGE\AppData\Local\Microsoft\Windows\Temporary Internet Files\Content.IE5\LBJ1E9P7\7f883wsc-1334551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69" y="35814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ECDYGWBL\large-Balance-Scale-66.6-493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4144312" cy="2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3. المساومة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81000" y="1600200"/>
            <a:ext cx="8458200" cy="1785104"/>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الاعتقاد الأساسي الكامن وراء هذا الأسلوب</a:t>
            </a:r>
            <a:r>
              <a:rPr lang="ar-JO" sz="3200" b="1" dirty="0">
                <a:latin typeface="Traditional Arabic" panose="02020603050405020304" pitchFamily="18" charset="-78"/>
                <a:cs typeface="Traditional Arabic" panose="02020603050405020304" pitchFamily="18" charset="-78"/>
              </a:rPr>
              <a:t>: تحقيق السعادة للجميع لأنَّ حصول الشخص على لقمة واحدة من الكعكة أفضل من عدم حصوله على شيء.</a:t>
            </a:r>
          </a:p>
          <a:p>
            <a:pPr algn="r" rtl="1"/>
            <a:endParaRPr lang="en-US" sz="1400" b="1" dirty="0">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3352800" y="3439886"/>
            <a:ext cx="5486400" cy="1569660"/>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الميزة</a:t>
            </a:r>
            <a:r>
              <a:rPr lang="ar-JO" sz="3200" b="1" dirty="0">
                <a:latin typeface="Traditional Arabic" panose="02020603050405020304" pitchFamily="18" charset="-78"/>
                <a:cs typeface="Traditional Arabic" panose="02020603050405020304" pitchFamily="18" charset="-78"/>
              </a:rPr>
              <a:t>: يساعد هذا الأسلوب على حلِّ الخلافات ويُخفِّف التوتُّر بحيث تكون جميع المصالح مخدومةً بطريقةٍ ما بواسطة الحل الذي يجري اختياره.</a:t>
            </a:r>
            <a:endParaRPr lang="en-US" sz="3200" b="1" dirty="0">
              <a:latin typeface="Traditional Arabic" panose="02020603050405020304" pitchFamily="18" charset="-78"/>
              <a:cs typeface="Traditional Arabic" panose="02020603050405020304" pitchFamily="18" charset="-78"/>
            </a:endParaRPr>
          </a:p>
        </p:txBody>
      </p:sp>
      <p:pic>
        <p:nvPicPr>
          <p:cNvPr id="2050" name="Picture 2" descr="C:\Users\scott.EASTRIDGE\AppData\Local\Microsoft\Windows\Temporary Internet Files\Content.IE5\FH7KJL67\Happy_child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36" y="3287018"/>
            <a:ext cx="2967765" cy="22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pPr rtl="1"/>
            <a:r>
              <a:rPr lang="ar-JO" sz="6000" b="1" dirty="0">
                <a:solidFill>
                  <a:schemeClr val="bg1"/>
                </a:solidFill>
                <a:latin typeface="Traditional Arabic" panose="02020603050405020304" pitchFamily="18" charset="-78"/>
                <a:cs typeface="Traditional Arabic" panose="02020603050405020304" pitchFamily="18" charset="-78"/>
              </a:rPr>
              <a:t>3. المساومة</a:t>
            </a:r>
            <a:endParaRPr lang="en-US" sz="6000" b="1" dirty="0">
              <a:solidFill>
                <a:schemeClr val="bg1"/>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228600" y="1600200"/>
            <a:ext cx="8686800" cy="3231654"/>
          </a:xfrm>
          <a:prstGeom prst="rect">
            <a:avLst/>
          </a:prstGeom>
          <a:noFill/>
        </p:spPr>
        <p:txBody>
          <a:bodyPr wrap="square" rtlCol="0">
            <a:spAutoFit/>
          </a:bodyPr>
          <a:lstStyle/>
          <a:p>
            <a:pPr algn="r" rtl="1"/>
            <a:r>
              <a:rPr lang="ar-JO" sz="3200" b="1" u="sng" dirty="0">
                <a:latin typeface="Traditional Arabic" panose="02020603050405020304" pitchFamily="18" charset="-78"/>
                <a:cs typeface="Traditional Arabic" panose="02020603050405020304" pitchFamily="18" charset="-78"/>
              </a:rPr>
              <a:t>المشكلة</a:t>
            </a:r>
            <a:r>
              <a:rPr lang="ar-JO" sz="3200" b="1" dirty="0">
                <a:latin typeface="Traditional Arabic" panose="02020603050405020304" pitchFamily="18" charset="-78"/>
                <a:cs typeface="Traditional Arabic" panose="02020603050405020304" pitchFamily="18" charset="-78"/>
              </a:rPr>
              <a:t>: يُركِّز الناس على الأمور التي لم يحصلوا عليها بدلًا من التركيز على ما حصلوا عليه، ويؤدِّي هذا إلى نزاعٍ متجدِّدٍ ومتسارعٍ باضطرادٍ لأنَّ الحصول على الكعكة كلها أفضل من الحصول على قطعة واحدة فقط منها.</a:t>
            </a:r>
          </a:p>
          <a:p>
            <a:pPr algn="r" rtl="1"/>
            <a:endParaRPr lang="en-US" sz="1200" b="1" dirty="0">
              <a:latin typeface="Traditional Arabic" panose="02020603050405020304" pitchFamily="18" charset="-78"/>
              <a:cs typeface="Traditional Arabic" panose="02020603050405020304" pitchFamily="18" charset="-78"/>
            </a:endParaRPr>
          </a:p>
          <a:p>
            <a:pPr algn="r" rtl="1"/>
            <a:r>
              <a:rPr lang="ar-JO" sz="3200" b="1" u="sng" dirty="0">
                <a:latin typeface="Traditional Arabic" panose="02020603050405020304" pitchFamily="18" charset="-78"/>
                <a:cs typeface="Traditional Arabic" panose="02020603050405020304" pitchFamily="18" charset="-78"/>
              </a:rPr>
              <a:t>الدوافع الكامنة وراء هذا الأسلوب</a:t>
            </a:r>
            <a:r>
              <a:rPr lang="ar-JO" sz="3200" b="1" dirty="0">
                <a:latin typeface="Traditional Arabic" panose="02020603050405020304" pitchFamily="18" charset="-78"/>
                <a:cs typeface="Traditional Arabic" panose="02020603050405020304" pitchFamily="18" charset="-78"/>
              </a:rPr>
              <a:t>: الدوافع الإيجابية- الحكمة أكثر أهمية من الربح.</a:t>
            </a:r>
            <a:r>
              <a:rPr lang="en-US" sz="3200" b="1" dirty="0">
                <a:latin typeface="Traditional Arabic" panose="02020603050405020304" pitchFamily="18" charset="-78"/>
                <a:cs typeface="Traditional Arabic" panose="02020603050405020304" pitchFamily="18" charset="-78"/>
              </a:rPr>
              <a:t>  </a:t>
            </a:r>
          </a:p>
          <a:p>
            <a:pPr algn="r" rtl="1"/>
            <a:r>
              <a:rPr lang="ar-JO" sz="3200" b="1" dirty="0">
                <a:latin typeface="Traditional Arabic" panose="02020603050405020304" pitchFamily="18" charset="-78"/>
                <a:cs typeface="Traditional Arabic" panose="02020603050405020304" pitchFamily="18" charset="-78"/>
              </a:rPr>
              <a:t>الدوافع السلبية- العلاقات أكثر أهمية من المبادئ.</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165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824</Words>
  <Application>Microsoft Office PowerPoint</Application>
  <PresentationFormat>On-screen Show (4:3)</PresentationFormat>
  <Paragraphs>74</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Times New Roman</vt:lpstr>
      <vt:lpstr>Traditional Arabic</vt:lpstr>
      <vt:lpstr>Wingdings</vt:lpstr>
      <vt:lpstr>Office Theme</vt:lpstr>
      <vt:lpstr>Orbit</vt:lpstr>
      <vt:lpstr>إدارة النزاع  والمصالحة</vt:lpstr>
      <vt:lpstr>1. التماشي</vt:lpstr>
      <vt:lpstr>1. التماشي</vt:lpstr>
      <vt:lpstr>2. المنافسة</vt:lpstr>
      <vt:lpstr>2. المنافسة</vt:lpstr>
      <vt:lpstr>2. المنافسة</vt:lpstr>
      <vt:lpstr>3. المساومة</vt:lpstr>
      <vt:lpstr>3. المساومة</vt:lpstr>
      <vt:lpstr>3. المساومة</vt:lpstr>
      <vt:lpstr>4. التجنُّب</vt:lpstr>
      <vt:lpstr>4. التجنُّب</vt:lpstr>
      <vt:lpstr>4. التجنُّب</vt:lpstr>
      <vt:lpstr>5. التعاون</vt:lpstr>
      <vt:lpstr>5. التعاون</vt:lpstr>
      <vt:lpstr>Black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AND RECONCILIATION</dc:title>
  <dc:creator>Scott Wooddell</dc:creator>
  <cp:lastModifiedBy>Samuel Oweis</cp:lastModifiedBy>
  <cp:revision>25</cp:revision>
  <dcterms:created xsi:type="dcterms:W3CDTF">2016-09-27T21:31:09Z</dcterms:created>
  <dcterms:modified xsi:type="dcterms:W3CDTF">2023-05-01T16:25:18Z</dcterms:modified>
</cp:coreProperties>
</file>